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90" r:id="rId2"/>
    <p:sldId id="335" r:id="rId3"/>
    <p:sldId id="332" r:id="rId4"/>
    <p:sldId id="365" r:id="rId5"/>
    <p:sldId id="330" r:id="rId6"/>
    <p:sldId id="363" r:id="rId7"/>
    <p:sldId id="336" r:id="rId8"/>
    <p:sldId id="339" r:id="rId9"/>
    <p:sldId id="364" r:id="rId10"/>
    <p:sldId id="360" r:id="rId11"/>
    <p:sldId id="349" r:id="rId12"/>
    <p:sldId id="366" r:id="rId13"/>
    <p:sldId id="367" r:id="rId14"/>
  </p:sldIdLst>
  <p:sldSz cx="10058400" cy="7772400"/>
  <p:notesSz cx="7010400" cy="9296400"/>
  <p:defaultTextStyle>
    <a:defPPr>
      <a:defRPr lang="en-US"/>
    </a:defPPr>
    <a:lvl1pPr marL="0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  <a:srgbClr val="555555"/>
    <a:srgbClr val="FFC100"/>
    <a:srgbClr val="008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60" autoAdjust="0"/>
    <p:restoredTop sz="94695" autoAdjust="0"/>
  </p:normalViewPr>
  <p:slideViewPr>
    <p:cSldViewPr snapToGrid="0" snapToObjects="1">
      <p:cViewPr>
        <p:scale>
          <a:sx n="75" d="100"/>
          <a:sy n="75" d="100"/>
        </p:scale>
        <p:origin x="-2412" y="-648"/>
      </p:cViewPr>
      <p:guideLst>
        <p:guide orient="horz" pos="2448"/>
        <p:guide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FF7EF2-2E10-4E43-BDAD-93FADE155F14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696913"/>
            <a:ext cx="451167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37E6B7-67C6-4F2B-9287-C65C7FFEE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033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2CE34-891D-DD4F-9D00-DB8D8832D92F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2CE34-891D-DD4F-9D00-DB8D8832D92F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2CE34-891D-DD4F-9D00-DB8D8832D92F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2CE34-891D-DD4F-9D00-DB8D8832D92F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2CE34-891D-DD4F-9D00-DB8D8832D92F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2CE34-891D-DD4F-9D00-DB8D8832D92F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2414482"/>
            <a:ext cx="8549640" cy="166602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8760" y="4404360"/>
            <a:ext cx="7040880" cy="198628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94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88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82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7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47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56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6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75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F6ECE068-7BB5-FF41-9339-9DE0D0A7A84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39AF6127-E0C9-104D-A394-359ED7923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053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311256"/>
            <a:ext cx="9052560" cy="1295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1813560"/>
            <a:ext cx="9052560" cy="51294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F6ECE068-7BB5-FF41-9339-9DE0D0A7A84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39AF6127-E0C9-104D-A394-359ED7923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126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2340" y="311257"/>
            <a:ext cx="2263140" cy="6631728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311257"/>
            <a:ext cx="6621780" cy="663172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F6ECE068-7BB5-FF41-9339-9DE0D0A7A84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39AF6127-E0C9-104D-A394-359ED7923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08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horiz-no tag-white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7640" y="4220845"/>
            <a:ext cx="50292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 userDrawn="1"/>
        </p:nvSpPr>
        <p:spPr>
          <a:xfrm>
            <a:off x="5841207" y="0"/>
            <a:ext cx="4229418" cy="32672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528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311256"/>
            <a:ext cx="9052560" cy="1295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1813560"/>
            <a:ext cx="9052560" cy="5129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F6ECE068-7BB5-FF41-9339-9DE0D0A7A84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39AF6127-E0C9-104D-A394-359ED7923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80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544" y="4994487"/>
            <a:ext cx="8549640" cy="1543685"/>
          </a:xfrm>
          <a:prstGeom prst="rect">
            <a:avLst/>
          </a:prstGeom>
        </p:spPr>
        <p:txBody>
          <a:bodyPr anchor="t"/>
          <a:lstStyle>
            <a:lvl1pPr algn="l">
              <a:defRPr sz="45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4544" y="3294275"/>
            <a:ext cx="8549640" cy="17002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5094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882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282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376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5470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0564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56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0752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F6ECE068-7BB5-FF41-9339-9DE0D0A7A84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39AF6127-E0C9-104D-A394-359ED7923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464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311256"/>
            <a:ext cx="9052560" cy="1295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813560"/>
            <a:ext cx="4442460" cy="5129425"/>
          </a:xfrm>
          <a:prstGeom prst="rect">
            <a:avLst/>
          </a:prstGeo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020" y="1813560"/>
            <a:ext cx="4442460" cy="5129425"/>
          </a:xfrm>
          <a:prstGeom prst="rect">
            <a:avLst/>
          </a:prstGeo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F6ECE068-7BB5-FF41-9339-9DE0D0A7A84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39AF6127-E0C9-104D-A394-359ED7923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98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311256"/>
            <a:ext cx="9052560" cy="1295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739795"/>
            <a:ext cx="4444207" cy="72506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" y="2464859"/>
            <a:ext cx="4444207" cy="4478126"/>
          </a:xfrm>
          <a:prstGeom prst="rect">
            <a:avLst/>
          </a:prstGeo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9528" y="1739795"/>
            <a:ext cx="4445953" cy="72506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9528" y="2464859"/>
            <a:ext cx="4445953" cy="4478126"/>
          </a:xfrm>
          <a:prstGeom prst="rect">
            <a:avLst/>
          </a:prstGeo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F6ECE068-7BB5-FF41-9339-9DE0D0A7A84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39AF6127-E0C9-104D-A394-359ED7923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615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311256"/>
            <a:ext cx="9052560" cy="1295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F6ECE068-7BB5-FF41-9339-9DE0D0A7A84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39AF6127-E0C9-104D-A394-359ED7923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8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F6ECE068-7BB5-FF41-9339-9DE0D0A7A84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39AF6127-E0C9-104D-A394-359ED7923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81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1" y="309457"/>
            <a:ext cx="3309144" cy="1316990"/>
          </a:xfrm>
          <a:prstGeom prst="rect">
            <a:avLst/>
          </a:prstGeo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2555" y="309457"/>
            <a:ext cx="5622925" cy="6633528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921" y="1626447"/>
            <a:ext cx="3309144" cy="5316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F6ECE068-7BB5-FF41-9339-9DE0D0A7A84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39AF6127-E0C9-104D-A394-359ED7923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860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17" y="5440680"/>
            <a:ext cx="6035040" cy="642303"/>
          </a:xfrm>
          <a:prstGeom prst="rect">
            <a:avLst/>
          </a:prstGeo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1517" y="694478"/>
            <a:ext cx="6035040" cy="46634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 marL="509412" indent="0">
              <a:buNone/>
              <a:defRPr sz="3100"/>
            </a:lvl2pPr>
            <a:lvl3pPr marL="1018824" indent="0">
              <a:buNone/>
              <a:defRPr sz="2700"/>
            </a:lvl3pPr>
            <a:lvl4pPr marL="1528237" indent="0">
              <a:buNone/>
              <a:defRPr sz="2200"/>
            </a:lvl4pPr>
            <a:lvl5pPr marL="2037649" indent="0">
              <a:buNone/>
              <a:defRPr sz="2200"/>
            </a:lvl5pPr>
            <a:lvl6pPr marL="2547061" indent="0">
              <a:buNone/>
              <a:defRPr sz="2200"/>
            </a:lvl6pPr>
            <a:lvl7pPr marL="3056473" indent="0">
              <a:buNone/>
              <a:defRPr sz="2200"/>
            </a:lvl7pPr>
            <a:lvl8pPr marL="3565886" indent="0">
              <a:buNone/>
              <a:defRPr sz="2200"/>
            </a:lvl8pPr>
            <a:lvl9pPr marL="4075298" indent="0">
              <a:buNone/>
              <a:defRPr sz="2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1517" y="6082983"/>
            <a:ext cx="6035040" cy="9121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F6ECE068-7BB5-FF41-9339-9DE0D0A7A843}" type="datetimeFigureOut">
              <a:rPr lang="en-US" smtClean="0"/>
              <a:t>3/26/2014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/>
          <a:lstStyle/>
          <a:p>
            <a:fld id="{39AF6127-E0C9-104D-A394-359ED7923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284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0058400" cy="544274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kern="1200"/>
          </a:p>
        </p:txBody>
      </p:sp>
      <p:sp>
        <p:nvSpPr>
          <p:cNvPr id="12" name="Rectangle 11"/>
          <p:cNvSpPr/>
          <p:nvPr/>
        </p:nvSpPr>
        <p:spPr>
          <a:xfrm>
            <a:off x="-1" y="7364186"/>
            <a:ext cx="10140711" cy="429388"/>
          </a:xfrm>
          <a:prstGeom prst="rect">
            <a:avLst/>
          </a:prstGeom>
          <a:solidFill>
            <a:srgbClr val="5555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kern="1200"/>
          </a:p>
        </p:txBody>
      </p:sp>
      <p:sp>
        <p:nvSpPr>
          <p:cNvPr id="13" name="TextBox 12"/>
          <p:cNvSpPr txBox="1"/>
          <p:nvPr/>
        </p:nvSpPr>
        <p:spPr>
          <a:xfrm>
            <a:off x="97949" y="7431387"/>
            <a:ext cx="2111329" cy="3810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rtlCol="0" anchor="t">
            <a:noAutofit/>
          </a:bodyPr>
          <a:lstStyle>
            <a:lvl1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4AD7400-4F09-2B4E-B713-237B06F0932A}" type="slidenum">
              <a:rPr lang="en-US" sz="1200" kern="1200" smtClean="0">
                <a:solidFill>
                  <a:srgbClr val="FFFFFF"/>
                </a:solidFill>
                <a:latin typeface="Interstate Bold"/>
                <a:cs typeface="Interstate Bold"/>
              </a:rPr>
              <a:pPr/>
              <a:t>‹#›</a:t>
            </a:fld>
            <a:endParaRPr lang="en-US" sz="1200" kern="1200" dirty="0" smtClean="0">
              <a:solidFill>
                <a:srgbClr val="FFFFFF"/>
              </a:solidFill>
              <a:latin typeface="Interstate Bold"/>
              <a:cs typeface="Interstate Bold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71956" y="14118421"/>
            <a:ext cx="0" cy="290287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315379" y="14097253"/>
            <a:ext cx="0" cy="290287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574526" y="7441971"/>
            <a:ext cx="0" cy="290287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365610" y="7450760"/>
            <a:ext cx="1578428" cy="26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993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ctr" defTabSz="509412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59" indent="-382059" algn="l" defTabSz="50941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509412" rtl="0" eaLnBrk="1" latinLnBrk="0" hangingPunct="1">
        <a:spcBef>
          <a:spcPct val="20000"/>
        </a:spcBef>
        <a:buFont typeface="Arial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509412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509412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509412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securitynj.com/" TargetMode="External"/><Relationship Id="rId2" Type="http://schemas.openxmlformats.org/officeDocument/2006/relationships/hyperlink" Target="http://www.protectmonitoring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://www.protectedhomes.com" TargetMode="External"/><Relationship Id="rId4" Type="http://schemas.openxmlformats.org/officeDocument/2006/relationships/hyperlink" Target="http://www.hhprotect.com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 descr="white-pa-logo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635" y="798830"/>
            <a:ext cx="5993130" cy="6174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63827" y="6973570"/>
            <a:ext cx="8019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Aharoni" pitchFamily="2" charset="-79"/>
                <a:cs typeface="Aharoni" pitchFamily="2" charset="-79"/>
              </a:rPr>
              <a:t>The Protect America Opportunity</a:t>
            </a:r>
            <a:endParaRPr lang="en-US" b="1" dirty="0">
              <a:solidFill>
                <a:schemeClr val="bg1"/>
              </a:solidFill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0363200" cy="7840133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-93133" y="5266288"/>
            <a:ext cx="10524067" cy="897467"/>
          </a:xfrm>
          <a:prstGeom prst="rect">
            <a:avLst/>
          </a:prstGeom>
          <a:solidFill>
            <a:srgbClr val="555555">
              <a:alpha val="62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Interstate Bold"/>
                <a:cs typeface="Interstate Bold"/>
              </a:rPr>
              <a:t>PROTECT AMERICA | </a:t>
            </a:r>
            <a:r>
              <a:rPr lang="en-US" dirty="0" smtClean="0">
                <a:latin typeface="Interstate ExtraLight"/>
                <a:cs typeface="Interstate ExtraLight"/>
              </a:rPr>
              <a:t>DEPENDABLE SECURITY FOR EVERY HOME</a:t>
            </a:r>
            <a:endParaRPr lang="en-US" dirty="0">
              <a:latin typeface="Interstate ExtraLight"/>
              <a:cs typeface="Interstate ExtraLight"/>
            </a:endParaRPr>
          </a:p>
        </p:txBody>
      </p:sp>
      <p:pic>
        <p:nvPicPr>
          <p:cNvPr id="7" name="Picture 6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823" y="1669662"/>
            <a:ext cx="2781310" cy="278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40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0324" y="1"/>
            <a:ext cx="9024877" cy="453903"/>
          </a:xfrm>
        </p:spPr>
        <p:txBody>
          <a:bodyPr lIns="101882" tIns="50941" rIns="101882" bIns="50941">
            <a:noAutofit/>
          </a:bodyPr>
          <a:lstStyle/>
          <a:p>
            <a:pPr algn="l">
              <a:lnSpc>
                <a:spcPct val="80000"/>
              </a:lnSpc>
            </a:pPr>
            <a:r>
              <a:rPr lang="en-US" sz="2800" b="1" dirty="0" smtClean="0">
                <a:solidFill>
                  <a:schemeClr val="bg1"/>
                </a:solidFill>
                <a:latin typeface="Stencil" panose="040409050D0802020404" pitchFamily="82" charset="0"/>
                <a:cs typeface="Interstate ExtraLight"/>
              </a:rPr>
              <a:t>Training </a:t>
            </a:r>
            <a:r>
              <a:rPr lang="en-US" sz="2800" b="1" dirty="0" err="1" smtClean="0">
                <a:solidFill>
                  <a:schemeClr val="bg1"/>
                </a:solidFill>
                <a:latin typeface="Stencil" panose="040409050D0802020404" pitchFamily="82" charset="0"/>
                <a:cs typeface="Interstate ExtraLight"/>
              </a:rPr>
              <a:t>ToolBox</a:t>
            </a:r>
            <a:endParaRPr lang="en-US" sz="2800" b="1" dirty="0">
              <a:solidFill>
                <a:schemeClr val="bg1"/>
              </a:solidFill>
              <a:latin typeface="Stencil" panose="040409050D0802020404" pitchFamily="82" charset="0"/>
              <a:cs typeface="Interstate Extra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584202" y="913211"/>
            <a:ext cx="9283259" cy="4719525"/>
          </a:xfrm>
          <a:prstGeom prst="rect">
            <a:avLst/>
          </a:prstGeom>
          <a:noFill/>
        </p:spPr>
        <p:txBody>
          <a:bodyPr wrap="square" lIns="101882" tIns="50941" rIns="101882" bIns="50941" rtlCol="0">
            <a:spAutoFit/>
          </a:bodyPr>
          <a:lstStyle/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Training Resources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PowerPoint Modules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Recorded Sessions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All other useful documents: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endParaRPr lang="en-US" dirty="0" smtClean="0">
              <a:latin typeface="Berlin Sans FB" panose="020E0602020502020306" pitchFamily="34" charset="0"/>
            </a:endParaRPr>
          </a:p>
          <a:p>
            <a:pPr marL="1846620" lvl="3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Matrix </a:t>
            </a:r>
          </a:p>
          <a:p>
            <a:pPr marL="1846620" lvl="3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FAQ </a:t>
            </a:r>
          </a:p>
          <a:p>
            <a:pPr marL="1846620" lvl="3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Price Matrix </a:t>
            </a:r>
          </a:p>
          <a:p>
            <a:pPr marL="1846620" lvl="3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Objections </a:t>
            </a:r>
          </a:p>
          <a:p>
            <a:pPr marL="1846620" lvl="3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Sales Structure</a:t>
            </a:r>
          </a:p>
          <a:p>
            <a:pPr marL="1846620" lvl="3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Discovery Questions</a:t>
            </a:r>
          </a:p>
          <a:p>
            <a:pPr marL="1846620" lvl="3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Self-Install Pitch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endParaRPr lang="en-US" b="1" dirty="0" smtClean="0">
              <a:latin typeface="Berlin Sans FB" panose="020E0602020502020306" pitchFamily="34" charset="0"/>
            </a:endParaRPr>
          </a:p>
          <a:p>
            <a:pPr marL="827795" lvl="1" indent="-318383">
              <a:buFont typeface="Arial" panose="020B0604020202020204" pitchFamily="34" charset="0"/>
              <a:buChar char="•"/>
            </a:pPr>
            <a:endParaRPr lang="en-US" b="1" dirty="0">
              <a:latin typeface="Berlin Sans FB" panose="020E0602020502020306" pitchFamily="34" charset="0"/>
            </a:endParaRPr>
          </a:p>
          <a:p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325" y="889000"/>
            <a:ext cx="3978275" cy="5967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590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51488" y="0"/>
            <a:ext cx="6328954" cy="550893"/>
          </a:xfrm>
        </p:spPr>
        <p:txBody>
          <a:bodyPr lIns="101882" tIns="50941" rIns="101882" bIns="50941">
            <a:normAutofit fontScale="90000"/>
          </a:bodyPr>
          <a:lstStyle/>
          <a:p>
            <a:r>
              <a:rPr lang="en-US" sz="3400" dirty="0" smtClean="0">
                <a:solidFill>
                  <a:schemeClr val="bg1"/>
                </a:solidFill>
                <a:latin typeface="Stencil" panose="040409050D0802020404" pitchFamily="82" charset="0"/>
              </a:rPr>
              <a:t>Marketing Resources</a:t>
            </a:r>
            <a:endParaRPr lang="en-US" sz="3400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480" y="809896"/>
            <a:ext cx="9052560" cy="5597511"/>
          </a:xfrm>
        </p:spPr>
        <p:txBody>
          <a:bodyPr lIns="101882" tIns="50941" rIns="101882" bIns="50941">
            <a:normAutofit/>
          </a:bodyPr>
          <a:lstStyle/>
          <a:p>
            <a:r>
              <a:rPr lang="en-US" dirty="0" smtClean="0">
                <a:latin typeface="Berlin Sans FB" panose="020E0602020502020306" pitchFamily="34" charset="0"/>
              </a:rPr>
              <a:t>Field Kits</a:t>
            </a:r>
          </a:p>
          <a:p>
            <a:r>
              <a:rPr lang="en-US" dirty="0" smtClean="0">
                <a:latin typeface="Berlin Sans FB" panose="020E0602020502020306" pitchFamily="34" charset="0"/>
              </a:rPr>
              <a:t>Events Supplies</a:t>
            </a:r>
          </a:p>
          <a:p>
            <a:r>
              <a:rPr lang="en-US" dirty="0" smtClean="0">
                <a:latin typeface="Berlin Sans FB" panose="020E0602020502020306" pitchFamily="34" charset="0"/>
              </a:rPr>
              <a:t>Creative Files</a:t>
            </a:r>
          </a:p>
          <a:p>
            <a:r>
              <a:rPr lang="en-US" b="1" dirty="0" smtClean="0"/>
              <a:t>Website Support</a:t>
            </a:r>
          </a:p>
          <a:p>
            <a:pPr lvl="1"/>
            <a:r>
              <a:rPr lang="en-US" dirty="0" smtClean="0">
                <a:hlinkClick r:id="rId2"/>
              </a:rPr>
              <a:t>www.protectmonitoring.com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www.getsecuritynj.com</a:t>
            </a:r>
            <a:endParaRPr lang="en-US" dirty="0" smtClean="0"/>
          </a:p>
          <a:p>
            <a:pPr lvl="1"/>
            <a:r>
              <a:rPr lang="en-US" dirty="0" smtClean="0">
                <a:hlinkClick r:id="rId4"/>
              </a:rPr>
              <a:t>www.hhprotect.com</a:t>
            </a:r>
            <a:endParaRPr lang="en-US" dirty="0" smtClean="0"/>
          </a:p>
          <a:p>
            <a:pPr lvl="1"/>
            <a:r>
              <a:rPr lang="en-US" dirty="0" smtClean="0">
                <a:hlinkClick r:id="rId5"/>
              </a:rPr>
              <a:t>www.protectedhomes.com</a:t>
            </a:r>
            <a:endParaRPr lang="en-US" dirty="0" smtClean="0"/>
          </a:p>
          <a:p>
            <a:pPr marL="509412" lvl="1" indent="0">
              <a:buNone/>
            </a:pPr>
            <a:endParaRPr lang="en-US" dirty="0" smtClean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0125" y="647700"/>
            <a:ext cx="3978275" cy="5967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54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51488" y="0"/>
            <a:ext cx="6328954" cy="550893"/>
          </a:xfrm>
        </p:spPr>
        <p:txBody>
          <a:bodyPr lIns="101882" tIns="50941" rIns="101882" bIns="50941">
            <a:normAutofit fontScale="90000"/>
          </a:bodyPr>
          <a:lstStyle/>
          <a:p>
            <a:r>
              <a:rPr lang="en-US" sz="3400" dirty="0" smtClean="0">
                <a:solidFill>
                  <a:schemeClr val="bg1"/>
                </a:solidFill>
                <a:latin typeface="Stencil" panose="040409050D0802020404" pitchFamily="82" charset="0"/>
              </a:rPr>
              <a:t>The Opportunity IS NOW</a:t>
            </a:r>
            <a:endParaRPr lang="en-US" sz="3400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480" y="809896"/>
            <a:ext cx="9052560" cy="5597511"/>
          </a:xfrm>
        </p:spPr>
        <p:txBody>
          <a:bodyPr lIns="101882" tIns="50941" rIns="101882" bIns="50941">
            <a:normAutofit/>
          </a:bodyPr>
          <a:lstStyle/>
          <a:p>
            <a:r>
              <a:rPr lang="en-US" dirty="0" smtClean="0">
                <a:latin typeface="Berlin Sans FB" panose="020E0602020502020306" pitchFamily="34" charset="0"/>
              </a:rPr>
              <a:t>Industry is growing at $5Billion a year</a:t>
            </a:r>
          </a:p>
          <a:p>
            <a:pPr lvl="1"/>
            <a:r>
              <a:rPr lang="en-US" dirty="0" smtClean="0">
                <a:latin typeface="Berlin Sans FB" panose="020E0602020502020306" pitchFamily="34" charset="0"/>
              </a:rPr>
              <a:t>Time Warner merged with Comcast</a:t>
            </a:r>
          </a:p>
          <a:p>
            <a:pPr lvl="1"/>
            <a:r>
              <a:rPr lang="en-US" dirty="0" smtClean="0">
                <a:latin typeface="Berlin Sans FB" panose="020E0602020502020306" pitchFamily="34" charset="0"/>
              </a:rPr>
              <a:t>ATT built $65million monitoring facility</a:t>
            </a:r>
          </a:p>
          <a:p>
            <a:r>
              <a:rPr lang="en-US" dirty="0" smtClean="0">
                <a:latin typeface="Berlin Sans FB" panose="020E0602020502020306" pitchFamily="34" charset="0"/>
              </a:rPr>
              <a:t>If customer doesn’t choose YOU for security, they’ll buy from another in 1 year</a:t>
            </a:r>
          </a:p>
          <a:p>
            <a:endParaRPr lang="en-US" dirty="0" smtClean="0">
              <a:latin typeface="Berlin Sans FB" panose="020E0602020502020306" pitchFamily="34" charset="0"/>
            </a:endParaRPr>
          </a:p>
          <a:p>
            <a:r>
              <a:rPr lang="en-US" dirty="0" smtClean="0">
                <a:latin typeface="Berlin Sans FB" panose="020E0602020502020306" pitchFamily="34" charset="0"/>
              </a:rPr>
              <a:t>LET’S DO THIS TOGETHER!!!</a:t>
            </a:r>
            <a:endParaRPr lang="en-US" dirty="0" smtClean="0"/>
          </a:p>
          <a:p>
            <a:pPr marL="509412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2123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51488" y="0"/>
            <a:ext cx="6328954" cy="550893"/>
          </a:xfrm>
        </p:spPr>
        <p:txBody>
          <a:bodyPr lIns="101882" tIns="50941" rIns="101882" bIns="50941">
            <a:normAutofit fontScale="90000"/>
          </a:bodyPr>
          <a:lstStyle/>
          <a:p>
            <a:r>
              <a:rPr lang="en-US" sz="3400" dirty="0" smtClean="0">
                <a:solidFill>
                  <a:schemeClr val="bg1"/>
                </a:solidFill>
                <a:latin typeface="Stencil" panose="040409050D0802020404" pitchFamily="82" charset="0"/>
              </a:rPr>
              <a:t>The Opportunity IS NOW</a:t>
            </a:r>
            <a:endParaRPr lang="en-US" sz="3400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480" y="809896"/>
            <a:ext cx="9052560" cy="5597511"/>
          </a:xfrm>
        </p:spPr>
        <p:txBody>
          <a:bodyPr lIns="101882" tIns="50941" rIns="101882" bIns="50941">
            <a:normAutofit/>
          </a:bodyPr>
          <a:lstStyle/>
          <a:p>
            <a:endParaRPr lang="en-US" dirty="0" smtClean="0">
              <a:latin typeface="Berlin Sans FB" panose="020E0602020502020306" pitchFamily="34" charset="0"/>
            </a:endParaRPr>
          </a:p>
          <a:p>
            <a:endParaRPr lang="en-US" dirty="0">
              <a:latin typeface="Berlin Sans FB" panose="020E0602020502020306" pitchFamily="34" charset="0"/>
            </a:endParaRPr>
          </a:p>
          <a:p>
            <a:endParaRPr lang="en-US" dirty="0" smtClean="0">
              <a:latin typeface="Berlin Sans FB" panose="020E0602020502020306" pitchFamily="34" charset="0"/>
            </a:endParaRPr>
          </a:p>
          <a:p>
            <a:pPr marL="0" indent="0" algn="ctr">
              <a:buNone/>
            </a:pPr>
            <a:r>
              <a:rPr lang="en-US" sz="7200" dirty="0" smtClean="0">
                <a:latin typeface="Berlin Sans FB" panose="020E0602020502020306" pitchFamily="34" charset="0"/>
              </a:rPr>
              <a:t>THANK YOU!</a:t>
            </a:r>
            <a:endParaRPr lang="en-US" sz="7200" dirty="0" smtClean="0"/>
          </a:p>
          <a:p>
            <a:pPr marL="509412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15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413" y="0"/>
            <a:ext cx="6028508" cy="535577"/>
          </a:xfrm>
        </p:spPr>
        <p:txBody>
          <a:bodyPr lIns="101882" tIns="50941" rIns="101882" bIns="50941">
            <a:norm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Stencil" panose="040409050D0802020404" pitchFamily="82" charset="0"/>
              </a:rPr>
              <a:t>Welcome to Protect America</a:t>
            </a:r>
            <a:endParaRPr lang="en-US" sz="2800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598" y="535577"/>
            <a:ext cx="9220200" cy="4646168"/>
          </a:xfrm>
        </p:spPr>
        <p:txBody>
          <a:bodyPr lIns="101882" tIns="50941" rIns="101882" bIns="50941">
            <a:noAutofit/>
          </a:bodyPr>
          <a:lstStyle/>
          <a:p>
            <a:r>
              <a:rPr lang="en-US" sz="2000" b="1" dirty="0" smtClean="0">
                <a:latin typeface="Berlin Sans FB" panose="020E0602020502020306" pitchFamily="34" charset="0"/>
              </a:rPr>
              <a:t>Expectations for Success </a:t>
            </a:r>
            <a:r>
              <a:rPr lang="en-US" sz="2000" dirty="0" smtClean="0">
                <a:latin typeface="Berlin Sans FB" panose="020E0602020502020306" pitchFamily="34" charset="0"/>
              </a:rPr>
              <a:t>– Executive Engagement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Commitment, Training , Sale, Install</a:t>
            </a:r>
          </a:p>
          <a:p>
            <a:pPr marL="509412" lvl="1" indent="0">
              <a:buNone/>
            </a:pPr>
            <a:endParaRPr lang="en-US" sz="1500" dirty="0" smtClean="0">
              <a:latin typeface="Berlin Sans FB" panose="020E0602020502020306" pitchFamily="34" charset="0"/>
            </a:endParaRPr>
          </a:p>
          <a:p>
            <a:r>
              <a:rPr lang="en-US" sz="2000" b="1" dirty="0" smtClean="0">
                <a:latin typeface="Berlin Sans FB" panose="020E0602020502020306" pitchFamily="34" charset="0"/>
              </a:rPr>
              <a:t>Training Overview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The Dashboard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Product &amp; Pricing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Positioning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The Competition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Discovery &amp; The Pitch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Customized Sessions</a:t>
            </a:r>
          </a:p>
          <a:p>
            <a:pPr lvl="1"/>
            <a:endParaRPr lang="en-US" sz="1500" dirty="0" smtClean="0">
              <a:latin typeface="Berlin Sans FB" panose="020E0602020502020306" pitchFamily="34" charset="0"/>
            </a:endParaRPr>
          </a:p>
          <a:p>
            <a:r>
              <a:rPr lang="en-US" sz="2000" b="1" dirty="0" smtClean="0">
                <a:latin typeface="Berlin Sans FB" panose="020E0602020502020306" pitchFamily="34" charset="0"/>
              </a:rPr>
              <a:t>Executive Resource Review </a:t>
            </a:r>
            <a:r>
              <a:rPr lang="en-US" sz="2000" dirty="0" smtClean="0">
                <a:latin typeface="Berlin Sans FB" panose="020E0602020502020306" pitchFamily="34" charset="0"/>
              </a:rPr>
              <a:t>– Agent Tool Box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Training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Reporting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Marketing</a:t>
            </a:r>
          </a:p>
          <a:p>
            <a:pPr lvl="1"/>
            <a:endParaRPr lang="en-US" sz="1500" dirty="0" smtClean="0">
              <a:latin typeface="Berlin Sans FB" panose="020E0602020502020306" pitchFamily="34" charset="0"/>
            </a:endParaRPr>
          </a:p>
          <a:p>
            <a:r>
              <a:rPr lang="en-US" sz="2000" b="1" dirty="0" smtClean="0">
                <a:latin typeface="Berlin Sans FB" panose="020E0602020502020306" pitchFamily="34" charset="0"/>
              </a:rPr>
              <a:t>30 Day Business Plan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Training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Personnel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Activity Model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Marketing</a:t>
            </a:r>
          </a:p>
          <a:p>
            <a:pPr lvl="1"/>
            <a:r>
              <a:rPr lang="en-US" sz="1500" dirty="0" smtClean="0">
                <a:latin typeface="Berlin Sans FB" panose="020E0602020502020306" pitchFamily="34" charset="0"/>
              </a:rPr>
              <a:t>Revenue Expectations </a:t>
            </a:r>
          </a:p>
        </p:txBody>
      </p:sp>
    </p:spTree>
    <p:extLst>
      <p:ext uri="{BB962C8B-B14F-4D97-AF65-F5344CB8AC3E}">
        <p14:creationId xmlns:p14="http://schemas.microsoft.com/office/powerpoint/2010/main" val="3587544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458891" cy="496389"/>
          </a:xfrm>
        </p:spPr>
        <p:txBody>
          <a:bodyPr lIns="101882" tIns="50941" rIns="101882" bIns="50941">
            <a:noAutofit/>
          </a:bodyPr>
          <a:lstStyle/>
          <a:p>
            <a:pPr algn="l"/>
            <a:r>
              <a:rPr lang="en-US" sz="2800" dirty="0" smtClean="0">
                <a:solidFill>
                  <a:schemeClr val="bg1"/>
                </a:solidFill>
                <a:latin typeface="Stencil" panose="040409050D0802020404" pitchFamily="82" charset="0"/>
              </a:rPr>
              <a:t> Executive Engagement</a:t>
            </a:r>
            <a:endParaRPr lang="en-US" sz="2800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166" y="696685"/>
            <a:ext cx="9255034" cy="5656944"/>
          </a:xfrm>
        </p:spPr>
        <p:txBody>
          <a:bodyPr lIns="101882" tIns="50941" rIns="101882" bIns="50941"/>
          <a:lstStyle/>
          <a:p>
            <a:endParaRPr lang="en-US" sz="2700" dirty="0" smtClean="0">
              <a:latin typeface="Berlin Sans FB" panose="020E0602020502020306" pitchFamily="34" charset="0"/>
            </a:endParaRPr>
          </a:p>
          <a:p>
            <a:r>
              <a:rPr lang="en-US" sz="2700" dirty="0" smtClean="0">
                <a:latin typeface="Berlin Sans FB" panose="020E0602020502020306" pitchFamily="34" charset="0"/>
              </a:rPr>
              <a:t>We have selected you as our Partner</a:t>
            </a:r>
          </a:p>
          <a:p>
            <a:r>
              <a:rPr lang="en-US" sz="2700" dirty="0" smtClean="0">
                <a:latin typeface="Berlin Sans FB" panose="020E0602020502020306" pitchFamily="34" charset="0"/>
              </a:rPr>
              <a:t>We have invested in you as our Partner</a:t>
            </a:r>
          </a:p>
          <a:p>
            <a:r>
              <a:rPr lang="en-US" sz="2700" dirty="0" smtClean="0">
                <a:latin typeface="Berlin Sans FB" panose="020E0602020502020306" pitchFamily="34" charset="0"/>
              </a:rPr>
              <a:t>We are committed to your success</a:t>
            </a:r>
          </a:p>
          <a:p>
            <a:r>
              <a:rPr lang="en-US" sz="2700" dirty="0" smtClean="0">
                <a:latin typeface="Berlin Sans FB" panose="020E0602020502020306" pitchFamily="34" charset="0"/>
              </a:rPr>
              <a:t>We do not succeed unless you succeed</a:t>
            </a:r>
          </a:p>
          <a:p>
            <a:r>
              <a:rPr lang="en-US" sz="2700" dirty="0" smtClean="0">
                <a:latin typeface="Berlin Sans FB" panose="020E0602020502020306" pitchFamily="34" charset="0"/>
              </a:rPr>
              <a:t>Committed Executives are successful</a:t>
            </a:r>
          </a:p>
          <a:p>
            <a:r>
              <a:rPr lang="en-US" sz="2700" dirty="0" smtClean="0">
                <a:latin typeface="Berlin Sans FB" panose="020E0602020502020306" pitchFamily="34" charset="0"/>
              </a:rPr>
              <a:t>Without commitment from Executives, we will not achieve your goals</a:t>
            </a:r>
          </a:p>
          <a:p>
            <a:r>
              <a:rPr lang="en-US" sz="2700" dirty="0" smtClean="0">
                <a:latin typeface="Berlin Sans FB" panose="020E0602020502020306" pitchFamily="34" charset="0"/>
              </a:rPr>
              <a:t>We are asking for your commitment to the goals we’ve shared and your best foot forward</a:t>
            </a:r>
          </a:p>
          <a:p>
            <a:endParaRPr lang="en-US" sz="2700" dirty="0" smtClean="0">
              <a:latin typeface="Berlin Sans FB" panose="020E0602020502020306" pitchFamily="34" charset="0"/>
            </a:endParaRPr>
          </a:p>
          <a:p>
            <a:pPr marL="0" indent="0">
              <a:buNone/>
            </a:pPr>
            <a:endParaRPr lang="en-US" sz="2000" dirty="0"/>
          </a:p>
          <a:p>
            <a:pPr marL="652048" lvl="1" indent="0">
              <a:buNone/>
            </a:pPr>
            <a:endParaRPr lang="en-US" sz="2200" dirty="0"/>
          </a:p>
          <a:p>
            <a:pPr lvl="1">
              <a:buFont typeface="Arial" panose="020B0604020202020204" pitchFamily="34" charset="0"/>
              <a:buChar char="•"/>
            </a:pPr>
            <a:endParaRPr lang="en-US" sz="2200" dirty="0"/>
          </a:p>
          <a:p>
            <a:endParaRPr lang="en-US" sz="2700" dirty="0"/>
          </a:p>
          <a:p>
            <a:endParaRPr lang="en-US" sz="2700" dirty="0"/>
          </a:p>
          <a:p>
            <a:endParaRPr lang="en-US" sz="700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06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458891" cy="496389"/>
          </a:xfrm>
        </p:spPr>
        <p:txBody>
          <a:bodyPr lIns="101882" tIns="50941" rIns="101882" bIns="50941">
            <a:noAutofit/>
          </a:bodyPr>
          <a:lstStyle/>
          <a:p>
            <a:pPr algn="l"/>
            <a:r>
              <a:rPr lang="en-US" sz="2800" dirty="0" smtClean="0">
                <a:solidFill>
                  <a:schemeClr val="bg1"/>
                </a:solidFill>
                <a:latin typeface="Stencil" panose="040409050D0802020404" pitchFamily="82" charset="0"/>
              </a:rPr>
              <a:t> Executive Execution</a:t>
            </a:r>
            <a:endParaRPr lang="en-US" sz="2800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166" y="696685"/>
            <a:ext cx="9255034" cy="5656944"/>
          </a:xfrm>
        </p:spPr>
        <p:txBody>
          <a:bodyPr lIns="101882" tIns="50941" rIns="101882" bIns="50941"/>
          <a:lstStyle/>
          <a:p>
            <a:r>
              <a:rPr lang="en-US" sz="2700" b="1" u="sng" dirty="0" smtClean="0">
                <a:latin typeface="Berlin Sans FB" panose="020E0602020502020306" pitchFamily="34" charset="0"/>
              </a:rPr>
              <a:t>Examples: </a:t>
            </a:r>
            <a:endParaRPr lang="en-US" sz="2700" b="1" u="sng" dirty="0">
              <a:latin typeface="Berlin Sans FB" panose="020E0602020502020306" pitchFamily="34" charset="0"/>
            </a:endParaRPr>
          </a:p>
          <a:p>
            <a:pPr lvl="1"/>
            <a:r>
              <a:rPr lang="en-US" sz="2200" dirty="0">
                <a:latin typeface="Berlin Sans FB" panose="020E0602020502020306" pitchFamily="34" charset="0"/>
              </a:rPr>
              <a:t>Compensation to Staff</a:t>
            </a:r>
          </a:p>
          <a:p>
            <a:pPr lvl="1"/>
            <a:r>
              <a:rPr lang="en-US" sz="2200" dirty="0">
                <a:latin typeface="Berlin Sans FB" panose="020E0602020502020306" pitchFamily="34" charset="0"/>
              </a:rPr>
              <a:t>Customized Collateral</a:t>
            </a:r>
          </a:p>
          <a:p>
            <a:pPr lvl="1"/>
            <a:r>
              <a:rPr lang="en-US" sz="2200" dirty="0" smtClean="0">
                <a:latin typeface="Berlin Sans FB" panose="020E0602020502020306" pitchFamily="34" charset="0"/>
              </a:rPr>
              <a:t>Events</a:t>
            </a:r>
          </a:p>
          <a:p>
            <a:pPr lvl="1"/>
            <a:r>
              <a:rPr lang="en-US" sz="2200" dirty="0" smtClean="0">
                <a:latin typeface="Berlin Sans FB" panose="020E0602020502020306" pitchFamily="34" charset="0"/>
              </a:rPr>
              <a:t>TIA – Truth in Activity</a:t>
            </a:r>
          </a:p>
          <a:p>
            <a:pPr lvl="1"/>
            <a:r>
              <a:rPr lang="en-US" sz="2200" dirty="0" smtClean="0">
                <a:latin typeface="Berlin Sans FB" panose="020E0602020502020306" pitchFamily="34" charset="0"/>
              </a:rPr>
              <a:t>Revenue Goals</a:t>
            </a:r>
            <a:endParaRPr lang="en-US" sz="2200" dirty="0">
              <a:latin typeface="Berlin Sans FB" panose="020E0602020502020306" pitchFamily="34" charset="0"/>
            </a:endParaRPr>
          </a:p>
          <a:p>
            <a:pPr marL="0" indent="0">
              <a:buNone/>
            </a:pPr>
            <a:endParaRPr lang="en-US" sz="2000" dirty="0"/>
          </a:p>
          <a:p>
            <a:pPr marL="652048" lvl="1" indent="0">
              <a:buNone/>
            </a:pPr>
            <a:endParaRPr lang="en-US" sz="2200" dirty="0"/>
          </a:p>
          <a:p>
            <a:pPr lvl="1">
              <a:buFont typeface="Arial" panose="020B0604020202020204" pitchFamily="34" charset="0"/>
              <a:buChar char="•"/>
            </a:pPr>
            <a:endParaRPr lang="en-US" sz="2200" dirty="0"/>
          </a:p>
          <a:p>
            <a:endParaRPr lang="en-US" sz="2700" dirty="0"/>
          </a:p>
          <a:p>
            <a:endParaRPr lang="en-US" sz="2700" dirty="0"/>
          </a:p>
          <a:p>
            <a:endParaRPr lang="en-US" sz="700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19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0324" y="1"/>
            <a:ext cx="9024877" cy="453903"/>
          </a:xfrm>
        </p:spPr>
        <p:txBody>
          <a:bodyPr lIns="101882" tIns="50941" rIns="101882" bIns="50941">
            <a:noAutofit/>
          </a:bodyPr>
          <a:lstStyle/>
          <a:p>
            <a:pPr algn="l">
              <a:lnSpc>
                <a:spcPct val="80000"/>
              </a:lnSpc>
            </a:pPr>
            <a:r>
              <a:rPr lang="en-US" sz="2800" b="1" dirty="0" smtClean="0">
                <a:solidFill>
                  <a:schemeClr val="bg1"/>
                </a:solidFill>
                <a:latin typeface="Stencil" panose="040409050D0802020404" pitchFamily="82" charset="0"/>
                <a:cs typeface="Interstate ExtraLight"/>
              </a:rPr>
              <a:t>Training Fundamentals: LIVE Modules – 12p CST</a:t>
            </a:r>
            <a:endParaRPr lang="en-US" sz="2800" b="1" dirty="0">
              <a:solidFill>
                <a:schemeClr val="bg1"/>
              </a:solidFill>
              <a:latin typeface="Stencil" panose="040409050D0802020404" pitchFamily="82" charset="0"/>
              <a:cs typeface="Interstate Extra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1286" y="837010"/>
            <a:ext cx="9546114" cy="5412023"/>
          </a:xfrm>
          <a:prstGeom prst="rect">
            <a:avLst/>
          </a:prstGeom>
          <a:noFill/>
        </p:spPr>
        <p:txBody>
          <a:bodyPr wrap="square" lIns="101882" tIns="50941" rIns="101882" bIns="50941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Monday – Process </a:t>
            </a:r>
          </a:p>
          <a:p>
            <a:pPr marL="852312" lvl="1" indent="-342900">
              <a:buFont typeface="Arial"/>
              <a:buChar char="•"/>
            </a:pPr>
            <a:r>
              <a:rPr lang="en-US" sz="1500" dirty="0" smtClean="0">
                <a:latin typeface="Berlin Sans FB" panose="020E0602020502020306" pitchFamily="34" charset="0"/>
              </a:rPr>
              <a:t>The Dashboard, Order Entry, Proprietary Point Swop, Pricing Matrix</a:t>
            </a:r>
          </a:p>
          <a:p>
            <a:pPr lvl="1"/>
            <a:endParaRPr lang="en-US" sz="1500" dirty="0" smtClean="0">
              <a:latin typeface="Berlin Sans FB" panose="020E0602020502020306" pitchFamily="34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Tuesday &amp; Thursday – Product &amp; Pricing – PA Fundamentals</a:t>
            </a:r>
          </a:p>
          <a:p>
            <a:pPr marL="795162" lvl="1" indent="-285750">
              <a:buFont typeface="Arial"/>
              <a:buChar char="•"/>
            </a:pPr>
            <a:r>
              <a:rPr lang="en-US" sz="1500" dirty="0" smtClean="0">
                <a:latin typeface="Berlin Sans FB" panose="020E0602020502020306" pitchFamily="34" charset="0"/>
              </a:rPr>
              <a:t>Product &amp; Pricing – Protect America Overview, Packages, Products, Attachments</a:t>
            </a:r>
          </a:p>
          <a:p>
            <a:pPr lvl="1"/>
            <a:endParaRPr lang="en-US" sz="1500" dirty="0">
              <a:latin typeface="Berlin Sans FB" panose="020E0602020502020306" pitchFamily="34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Wednesday – Positioning – Protect Your Paycheck</a:t>
            </a:r>
          </a:p>
          <a:p>
            <a:pPr marL="795162" lvl="1" indent="-285750">
              <a:buFont typeface="Arial"/>
              <a:buChar char="•"/>
            </a:pPr>
            <a:r>
              <a:rPr lang="en-US" sz="1500" dirty="0" smtClean="0">
                <a:latin typeface="Berlin Sans FB" panose="020E0602020502020306" pitchFamily="34" charset="0"/>
              </a:rPr>
              <a:t>Positioning – The Structure of the Sale, Top Down Selling, FABs, Closing</a:t>
            </a:r>
          </a:p>
          <a:p>
            <a:pPr lvl="1"/>
            <a:endParaRPr lang="en-US" sz="1500" dirty="0" smtClean="0">
              <a:latin typeface="Berlin Sans FB" panose="020E0602020502020306" pitchFamily="34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Friday – The Competition – Keeping your Enemies Close</a:t>
            </a:r>
          </a:p>
          <a:p>
            <a:pPr marL="795162" lvl="1" indent="-285750">
              <a:buFont typeface="Arial"/>
              <a:buChar char="•"/>
            </a:pPr>
            <a:r>
              <a:rPr lang="en-US" sz="1500" dirty="0" smtClean="0">
                <a:latin typeface="Berlin Sans FB" panose="020E0602020502020306" pitchFamily="34" charset="0"/>
              </a:rPr>
              <a:t>Competition, Telco, Master Dealers, Corporate Competitors</a:t>
            </a:r>
          </a:p>
          <a:p>
            <a:pPr marL="285750" indent="-285750">
              <a:buFont typeface="Arial"/>
              <a:buChar char="•"/>
            </a:pPr>
            <a:endParaRPr lang="en-US" sz="1500" dirty="0" smtClean="0">
              <a:latin typeface="Berlin Sans FB" panose="020E0602020502020306" pitchFamily="34" charset="0"/>
            </a:endParaRPr>
          </a:p>
          <a:p>
            <a:pPr marL="285750" indent="-285750">
              <a:buFont typeface="Arial"/>
              <a:buChar char="•"/>
            </a:pPr>
            <a:endParaRPr lang="en-US" sz="1500" dirty="0">
              <a:latin typeface="Berlin Sans FB" panose="020E0602020502020306" pitchFamily="34" charset="0"/>
            </a:endParaRPr>
          </a:p>
          <a:p>
            <a:pPr marL="285750" indent="-285750">
              <a:buFont typeface="Arial"/>
              <a:buChar char="•"/>
            </a:pPr>
            <a:endParaRPr lang="en-US" sz="1500" dirty="0" smtClean="0">
              <a:latin typeface="Berlin Sans FB" panose="020E0602020502020306" pitchFamily="34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Other Modules:</a:t>
            </a:r>
          </a:p>
          <a:p>
            <a:pPr marL="795162" lvl="1" indent="-285750">
              <a:buFont typeface="Arial"/>
              <a:buChar char="•"/>
            </a:pPr>
            <a:r>
              <a:rPr lang="en-US" sz="1500" dirty="0" smtClean="0">
                <a:latin typeface="Berlin Sans FB" panose="020E0602020502020306" pitchFamily="34" charset="0"/>
              </a:rPr>
              <a:t>Discovery – The Deep Dive</a:t>
            </a:r>
          </a:p>
          <a:p>
            <a:pPr marL="795162" lvl="1" indent="-285750">
              <a:buFont typeface="Arial"/>
              <a:buChar char="•"/>
            </a:pPr>
            <a:r>
              <a:rPr lang="en-US" sz="1500" dirty="0" smtClean="0">
                <a:latin typeface="Berlin Sans FB" panose="020E0602020502020306" pitchFamily="34" charset="0"/>
              </a:rPr>
              <a:t>Selling Best Practices – Retail, D2D, Events, B2B, Call Center</a:t>
            </a:r>
          </a:p>
          <a:p>
            <a:pPr marL="1304574" lvl="2" indent="-285750">
              <a:buFont typeface="Arial"/>
              <a:buChar char="•"/>
            </a:pPr>
            <a:r>
              <a:rPr lang="en-US" sz="1500" dirty="0" smtClean="0">
                <a:latin typeface="Berlin Sans FB" panose="020E0602020502020306" pitchFamily="34" charset="0"/>
              </a:rPr>
              <a:t>Marketing, Digital, Follow-up &amp; Resources</a:t>
            </a:r>
          </a:p>
          <a:p>
            <a:pPr marL="795162" lvl="1" indent="-285750">
              <a:buFont typeface="Arial"/>
              <a:buChar char="•"/>
            </a:pPr>
            <a:endParaRPr lang="en-US" sz="1500" dirty="0">
              <a:latin typeface="Berlin Sans FB" panose="020E0602020502020306" pitchFamily="34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Customized Modules:</a:t>
            </a:r>
          </a:p>
          <a:p>
            <a:pPr marL="795162" lvl="1" indent="-285750">
              <a:buFont typeface="Arial"/>
              <a:buChar char="•"/>
            </a:pPr>
            <a:r>
              <a:rPr lang="en-US" sz="1500" dirty="0" smtClean="0">
                <a:latin typeface="Berlin Sans FB" panose="020E0602020502020306" pitchFamily="34" charset="0"/>
              </a:rPr>
              <a:t>Team sessions, niche focus, EX: PPC, SEO, Call Center, Kiosk, Events etc.</a:t>
            </a:r>
            <a:endParaRPr lang="en-US" sz="1500" dirty="0">
              <a:latin typeface="Berlin Sans FB" panose="020E0602020502020306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3937633"/>
            <a:ext cx="3429000" cy="3301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3369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0324" y="1"/>
            <a:ext cx="9024877" cy="453903"/>
          </a:xfrm>
        </p:spPr>
        <p:txBody>
          <a:bodyPr lIns="101882" tIns="50941" rIns="101882" bIns="50941">
            <a:noAutofit/>
          </a:bodyPr>
          <a:lstStyle/>
          <a:p>
            <a:pPr algn="l">
              <a:lnSpc>
                <a:spcPct val="80000"/>
              </a:lnSpc>
            </a:pPr>
            <a:r>
              <a:rPr lang="en-US" sz="2800" b="1" dirty="0" smtClean="0">
                <a:solidFill>
                  <a:schemeClr val="bg1"/>
                </a:solidFill>
                <a:latin typeface="Stencil" panose="040409050D0802020404" pitchFamily="82" charset="0"/>
                <a:cs typeface="Interstate ExtraLight"/>
              </a:rPr>
              <a:t>PA PROFIT PUNCH - $50 RMR AVERAGE</a:t>
            </a:r>
            <a:endParaRPr lang="en-US" sz="2800" b="1" dirty="0">
              <a:solidFill>
                <a:schemeClr val="bg1"/>
              </a:solidFill>
              <a:latin typeface="Stencil" panose="040409050D0802020404" pitchFamily="82" charset="0"/>
              <a:cs typeface="Interstate Extra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9886" y="837011"/>
            <a:ext cx="9283259" cy="5642855"/>
          </a:xfrm>
          <a:prstGeom prst="rect">
            <a:avLst/>
          </a:prstGeom>
          <a:noFill/>
        </p:spPr>
        <p:txBody>
          <a:bodyPr wrap="square" lIns="101882" tIns="50941" rIns="101882" bIns="50941" rtlCol="0">
            <a:spAutoFit/>
          </a:bodyPr>
          <a:lstStyle/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u="sng" dirty="0" smtClean="0">
                <a:latin typeface="Berlin Sans FB" panose="020E0602020502020306" pitchFamily="34" charset="0"/>
              </a:rPr>
              <a:t>Type of Monitoring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85% Cellular Attachment</a:t>
            </a:r>
          </a:p>
          <a:p>
            <a:pPr marL="1846620" lvl="3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$12 RMR</a:t>
            </a:r>
          </a:p>
          <a:p>
            <a:pPr marL="1846620" lvl="3" indent="-318383">
              <a:buFont typeface="Arial" panose="020B0604020202020204" pitchFamily="34" charset="0"/>
              <a:buChar char="•"/>
            </a:pPr>
            <a:endParaRPr lang="en-US" b="1" dirty="0" smtClean="0">
              <a:latin typeface="Berlin Sans FB" panose="020E0602020502020306" pitchFamily="34" charset="0"/>
            </a:endParaRPr>
          </a:p>
          <a:p>
            <a:pPr marL="1846620" lvl="3" indent="-318383">
              <a:buFont typeface="Arial" panose="020B0604020202020204" pitchFamily="34" charset="0"/>
              <a:buChar char="•"/>
            </a:pPr>
            <a:endParaRPr lang="en-US" b="1" dirty="0" smtClean="0">
              <a:latin typeface="Berlin Sans FB" panose="020E0602020502020306" pitchFamily="34" charset="0"/>
            </a:endParaRP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u="sng" dirty="0" smtClean="0">
                <a:latin typeface="Berlin Sans FB" panose="020E0602020502020306" pitchFamily="34" charset="0"/>
              </a:rPr>
              <a:t>Type of Package </a:t>
            </a:r>
            <a:r>
              <a:rPr lang="en-US" b="1" dirty="0" smtClean="0">
                <a:latin typeface="Berlin Sans FB" panose="020E0602020502020306" pitchFamily="34" charset="0"/>
              </a:rPr>
              <a:t>– Premium Package Loading: 75%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Platinum – 25%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Gold – 20%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Silver – 30%</a:t>
            </a:r>
          </a:p>
          <a:p>
            <a:pPr lvl="2"/>
            <a:endParaRPr lang="en-US" b="1" u="sng" dirty="0" smtClean="0">
              <a:latin typeface="Berlin Sans FB" panose="020E0602020502020306" pitchFamily="34" charset="0"/>
            </a:endParaRPr>
          </a:p>
          <a:p>
            <a:pPr lvl="2"/>
            <a:endParaRPr lang="en-US" b="1" u="sng" dirty="0" smtClean="0">
              <a:latin typeface="Berlin Sans FB" panose="020E0602020502020306" pitchFamily="34" charset="0"/>
            </a:endParaRP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u="sng" dirty="0" smtClean="0">
                <a:latin typeface="Berlin Sans FB" panose="020E0602020502020306" pitchFamily="34" charset="0"/>
              </a:rPr>
              <a:t>PROFIT PUNCH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GPS - $10 NET RMR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CAMERAS (comes with POS Expectations)</a:t>
            </a:r>
          </a:p>
          <a:p>
            <a:pPr marL="1846620" lvl="3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$7 NET RMR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Smoke - $2 NET RMR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Carbon - $2 NET Carbon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endParaRPr lang="en-US" dirty="0">
              <a:latin typeface="Berlin Sans FB" panose="020E0602020502020306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238" y="4489449"/>
            <a:ext cx="3078162" cy="2861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4110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88" y="1"/>
            <a:ext cx="8385992" cy="453903"/>
          </a:xfrm>
        </p:spPr>
        <p:txBody>
          <a:bodyPr lIns="101882" tIns="50941" rIns="101882" bIns="50941">
            <a:noAutofit/>
          </a:bodyPr>
          <a:lstStyle/>
          <a:p>
            <a:pPr algn="l">
              <a:lnSpc>
                <a:spcPct val="80000"/>
              </a:lnSpc>
            </a:pPr>
            <a:r>
              <a:rPr lang="en-US" sz="2700" b="1" dirty="0" smtClean="0">
                <a:solidFill>
                  <a:schemeClr val="bg1"/>
                </a:solidFill>
                <a:latin typeface="Stencil" panose="040409050D0802020404" pitchFamily="82" charset="0"/>
                <a:cs typeface="Interstate ExtraLight"/>
              </a:rPr>
              <a:t>Revenue &amp; Payment terms</a:t>
            </a:r>
            <a:endParaRPr lang="en-US" sz="2700" b="1" dirty="0">
              <a:solidFill>
                <a:schemeClr val="bg1"/>
              </a:solidFill>
              <a:latin typeface="Stencil" panose="040409050D0802020404" pitchFamily="82" charset="0"/>
              <a:cs typeface="Interstate Extra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3168" y="967272"/>
            <a:ext cx="8891492" cy="5642855"/>
          </a:xfrm>
          <a:prstGeom prst="rect">
            <a:avLst/>
          </a:prstGeom>
          <a:noFill/>
        </p:spPr>
        <p:txBody>
          <a:bodyPr wrap="square" lIns="101882" tIns="50941" rIns="101882" bIns="50941" rtlCol="0">
            <a:spAutoFit/>
          </a:bodyPr>
          <a:lstStyle/>
          <a:p>
            <a:pPr marL="318383" indent="-318383">
              <a:buFont typeface="Arial" panose="020B0604020202020204" pitchFamily="34" charset="0"/>
              <a:buChar char="•"/>
            </a:pPr>
            <a:r>
              <a:rPr lang="en-US" b="1" u="sng" dirty="0" smtClean="0">
                <a:latin typeface="Berlin Sans FB" panose="020E0602020502020306" pitchFamily="34" charset="0"/>
              </a:rPr>
              <a:t>Executive Pay </a:t>
            </a:r>
            <a:r>
              <a:rPr lang="en-US" b="1" u="sng" dirty="0" smtClean="0">
                <a:latin typeface="Berlin Sans FB" panose="020E0602020502020306" pitchFamily="34" charset="0"/>
              </a:rPr>
              <a:t>Period – Every Friday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Install Mon-Sun (11p)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Paid out following Friday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Paid every Friday: ACH with excel file breakdown emailed to you</a:t>
            </a:r>
          </a:p>
          <a:p>
            <a:pPr lvl="1"/>
            <a:endParaRPr lang="en-US" dirty="0" smtClean="0">
              <a:latin typeface="Berlin Sans FB" panose="020E0602020502020306" pitchFamily="34" charset="0"/>
            </a:endParaRPr>
          </a:p>
          <a:p>
            <a:pPr lvl="1"/>
            <a:endParaRPr lang="en-US" dirty="0" smtClean="0">
              <a:latin typeface="Berlin Sans FB" panose="020E0602020502020306" pitchFamily="34" charset="0"/>
            </a:endParaRPr>
          </a:p>
          <a:p>
            <a:pPr marL="318383" indent="-318383">
              <a:buFont typeface="Arial" panose="020B0604020202020204" pitchFamily="34" charset="0"/>
              <a:buChar char="•"/>
            </a:pPr>
            <a:r>
              <a:rPr lang="en-US" b="1" u="sng" dirty="0" smtClean="0">
                <a:latin typeface="Berlin Sans FB" panose="020E0602020502020306" pitchFamily="34" charset="0"/>
              </a:rPr>
              <a:t>From Sale to Shipment (Dashboard)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Agreement must be SIGNED by Customer before shipped out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If not signed in 24hrs, Agreement &amp; Promotions expire</a:t>
            </a:r>
          </a:p>
          <a:p>
            <a:pPr marL="1337207" lvl="2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Berlin Sans FB" panose="020E0602020502020306" pitchFamily="34" charset="0"/>
              </a:rPr>
              <a:t>Drop sale completion rate 50%</a:t>
            </a:r>
          </a:p>
          <a:p>
            <a:pPr lvl="2"/>
            <a:endParaRPr lang="en-US" b="1" dirty="0" smtClean="0">
              <a:latin typeface="Berlin Sans FB" panose="020E0602020502020306" pitchFamily="34" charset="0"/>
            </a:endParaRPr>
          </a:p>
          <a:p>
            <a:pPr lvl="2"/>
            <a:endParaRPr lang="en-US" b="1" dirty="0" smtClean="0">
              <a:latin typeface="Berlin Sans FB" panose="020E0602020502020306" pitchFamily="34" charset="0"/>
            </a:endParaRPr>
          </a:p>
          <a:p>
            <a:pPr marL="318383" indent="-318383">
              <a:buFont typeface="Arial" panose="020B0604020202020204" pitchFamily="34" charset="0"/>
              <a:buChar char="•"/>
            </a:pPr>
            <a:r>
              <a:rPr lang="en-US" b="1" u="sng" dirty="0" smtClean="0">
                <a:latin typeface="Berlin Sans FB" panose="020E0602020502020306" pitchFamily="34" charset="0"/>
              </a:rPr>
              <a:t>From Shipment to Installation (Reports)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Ave 2.56 days from Signature to Delivery (ground shipping)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PA calls customer to assist in Delivery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Your Follow-up Calls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endParaRPr lang="en-US" dirty="0" smtClean="0">
              <a:latin typeface="Berlin Sans FB" panose="020E0602020502020306" pitchFamily="34" charset="0"/>
            </a:endParaRPr>
          </a:p>
          <a:p>
            <a:pPr marL="318383" indent="-318383">
              <a:buFont typeface="Arial" panose="020B0604020202020204" pitchFamily="34" charset="0"/>
              <a:buChar char="•"/>
            </a:pPr>
            <a:endParaRPr lang="en-US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84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943" y="1"/>
            <a:ext cx="8385992" cy="598972"/>
          </a:xfrm>
        </p:spPr>
        <p:txBody>
          <a:bodyPr lIns="101882" tIns="50941" rIns="101882" bIns="50941">
            <a:noAutofit/>
          </a:bodyPr>
          <a:lstStyle/>
          <a:p>
            <a:pPr algn="l">
              <a:lnSpc>
                <a:spcPct val="80000"/>
              </a:lnSpc>
            </a:pPr>
            <a:r>
              <a:rPr lang="en-US" sz="2700" b="1" dirty="0" smtClean="0">
                <a:solidFill>
                  <a:schemeClr val="bg1"/>
                </a:solidFill>
                <a:latin typeface="Stencil" panose="040409050D0802020404" pitchFamily="82" charset="0"/>
                <a:cs typeface="Interstate ExtraLight"/>
              </a:rPr>
              <a:t>Protect America Dashboard &amp; Reports</a:t>
            </a:r>
            <a:endParaRPr lang="en-US" sz="2700" b="1" dirty="0">
              <a:solidFill>
                <a:schemeClr val="bg1"/>
              </a:solidFill>
              <a:latin typeface="Stencil" panose="040409050D0802020404" pitchFamily="82" charset="0"/>
              <a:cs typeface="Interstate Extra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5400" y="562618"/>
            <a:ext cx="8683445" cy="3180643"/>
          </a:xfrm>
          <a:prstGeom prst="rect">
            <a:avLst/>
          </a:prstGeom>
          <a:noFill/>
        </p:spPr>
        <p:txBody>
          <a:bodyPr wrap="square" lIns="101882" tIns="50941" rIns="101882" bIns="50941" rtlCol="0">
            <a:spAutoFit/>
          </a:bodyPr>
          <a:lstStyle/>
          <a:p>
            <a:pPr lvl="2"/>
            <a:endParaRPr lang="en-US" b="1" dirty="0">
              <a:latin typeface="Berlin Sans FB" panose="020E0602020502020306" pitchFamily="34" charset="0"/>
            </a:endParaRPr>
          </a:p>
          <a:p>
            <a:pPr marL="318383" indent="-318383">
              <a:buFont typeface="Arial" panose="020B0604020202020204" pitchFamily="34" charset="0"/>
              <a:buChar char="•"/>
            </a:pPr>
            <a:r>
              <a:rPr lang="en-US" b="1" u="sng" dirty="0" smtClean="0">
                <a:latin typeface="Berlin Sans FB" panose="020E0602020502020306" pitchFamily="34" charset="0"/>
              </a:rPr>
              <a:t>Installation Follow-up (Reports</a:t>
            </a:r>
            <a:r>
              <a:rPr lang="en-US" b="1" u="sng" dirty="0">
                <a:latin typeface="Berlin Sans FB" panose="020E0602020502020306" pitchFamily="34" charset="0"/>
              </a:rPr>
              <a:t>)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Next Day Call – Shipping Delivery/Tracking Info, Thank-You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5 Day Call – Satisfaction Call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2 Week Call – Satisfaction, Thank-You, Referral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dirty="0" smtClean="0">
                <a:latin typeface="Berlin Sans FB" panose="020E0602020502020306" pitchFamily="34" charset="0"/>
              </a:rPr>
              <a:t>2 Month Call - </a:t>
            </a:r>
            <a:r>
              <a:rPr lang="en-US" dirty="0">
                <a:latin typeface="Berlin Sans FB" panose="020E0602020502020306" pitchFamily="34" charset="0"/>
              </a:rPr>
              <a:t>Satisfaction, Thank-You, Referral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5 Month Call – Referral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Berlin Sans FB" panose="020E0602020502020306" pitchFamily="34" charset="0"/>
            </a:endParaRPr>
          </a:p>
          <a:p>
            <a:pPr marL="318383" indent="-318383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Track Compensation</a:t>
            </a:r>
          </a:p>
          <a:p>
            <a:pPr marL="318383" indent="-318383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Installation Completion</a:t>
            </a:r>
            <a:endParaRPr lang="en-US" dirty="0">
              <a:solidFill>
                <a:prstClr val="black"/>
              </a:solidFill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983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943" y="1"/>
            <a:ext cx="8385992" cy="598972"/>
          </a:xfrm>
        </p:spPr>
        <p:txBody>
          <a:bodyPr lIns="101882" tIns="50941" rIns="101882" bIns="50941">
            <a:noAutofit/>
          </a:bodyPr>
          <a:lstStyle/>
          <a:p>
            <a:pPr algn="l">
              <a:lnSpc>
                <a:spcPct val="80000"/>
              </a:lnSpc>
            </a:pPr>
            <a:r>
              <a:rPr lang="en-US" sz="2700" b="1" dirty="0" smtClean="0">
                <a:solidFill>
                  <a:schemeClr val="bg1"/>
                </a:solidFill>
                <a:latin typeface="Stencil" panose="040409050D0802020404" pitchFamily="82" charset="0"/>
                <a:cs typeface="Interstate ExtraLight"/>
              </a:rPr>
              <a:t>The SCIENCE OF ACTIVTY</a:t>
            </a:r>
            <a:endParaRPr lang="en-US" sz="2700" b="1" dirty="0">
              <a:solidFill>
                <a:schemeClr val="bg1"/>
              </a:solidFill>
              <a:latin typeface="Stencil" panose="040409050D0802020404" pitchFamily="82" charset="0"/>
              <a:cs typeface="Interstate Extra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5400" y="562618"/>
            <a:ext cx="8683445" cy="5642855"/>
          </a:xfrm>
          <a:prstGeom prst="rect">
            <a:avLst/>
          </a:prstGeom>
          <a:noFill/>
        </p:spPr>
        <p:txBody>
          <a:bodyPr wrap="square" lIns="101882" tIns="50941" rIns="101882" bIns="50941" rtlCol="0">
            <a:spAutoFit/>
          </a:bodyPr>
          <a:lstStyle/>
          <a:p>
            <a:pPr lvl="2"/>
            <a:endParaRPr lang="en-US" b="1" dirty="0">
              <a:latin typeface="Berlin Sans FB" panose="020E0602020502020306" pitchFamily="34" charset="0"/>
            </a:endParaRPr>
          </a:p>
          <a:p>
            <a:pPr marL="318383" indent="-318383">
              <a:buFont typeface="Arial" panose="020B0604020202020204" pitchFamily="34" charset="0"/>
              <a:buChar char="•"/>
            </a:pPr>
            <a:r>
              <a:rPr lang="en-US" b="1" u="sng" dirty="0" smtClean="0">
                <a:latin typeface="Berlin Sans FB" panose="020E0602020502020306" pitchFamily="34" charset="0"/>
              </a:rPr>
              <a:t>D2D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Cold Knocking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New Movers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Crime Spotters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MDUs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New Developments</a:t>
            </a:r>
          </a:p>
          <a:p>
            <a:pPr marL="318383" indent="-318383">
              <a:buFont typeface="Arial" panose="020B0604020202020204" pitchFamily="34" charset="0"/>
              <a:buChar char="•"/>
            </a:pPr>
            <a:endParaRPr lang="en-US" b="1" dirty="0">
              <a:solidFill>
                <a:prstClr val="black"/>
              </a:solidFill>
              <a:latin typeface="Berlin Sans FB" panose="020E0602020502020306" pitchFamily="34" charset="0"/>
            </a:endParaRPr>
          </a:p>
          <a:p>
            <a:pPr marL="318383" indent="-318383">
              <a:buFont typeface="Arial" panose="020B0604020202020204" pitchFamily="34" charset="0"/>
              <a:buChar char="•"/>
            </a:pPr>
            <a:r>
              <a:rPr lang="en-US" b="1" u="sng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Retail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Presentations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In Home Appointments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Credits Ran</a:t>
            </a:r>
          </a:p>
          <a:p>
            <a:pPr marL="318383" indent="-318383">
              <a:buFont typeface="Arial" panose="020B0604020202020204" pitchFamily="34" charset="0"/>
              <a:buChar char="•"/>
            </a:pPr>
            <a:endParaRPr lang="en-US" b="1" dirty="0">
              <a:solidFill>
                <a:prstClr val="black"/>
              </a:solidFill>
              <a:latin typeface="Berlin Sans FB" panose="020E0602020502020306" pitchFamily="34" charset="0"/>
            </a:endParaRPr>
          </a:p>
          <a:p>
            <a:pPr marL="318383" indent="-318383">
              <a:buFont typeface="Arial" panose="020B0604020202020204" pitchFamily="34" charset="0"/>
              <a:buChar char="•"/>
            </a:pPr>
            <a:r>
              <a:rPr lang="en-US" b="1" u="sng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Field 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Events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B2B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Take One Stands</a:t>
            </a:r>
          </a:p>
          <a:p>
            <a:pPr marL="827795" lvl="1" indent="-318383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prstClr val="black"/>
                </a:solidFill>
                <a:latin typeface="Berlin Sans FB" panose="020E0602020502020306" pitchFamily="34" charset="0"/>
              </a:rPr>
              <a:t>Referral Partnerships – real-estate, movers</a:t>
            </a:r>
          </a:p>
        </p:txBody>
      </p:sp>
    </p:spTree>
    <p:extLst>
      <p:ext uri="{BB962C8B-B14F-4D97-AF65-F5344CB8AC3E}">
        <p14:creationId xmlns:p14="http://schemas.microsoft.com/office/powerpoint/2010/main" val="2531820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29284</TotalTime>
  <Words>625</Words>
  <Application>Microsoft Office PowerPoint</Application>
  <PresentationFormat>Custom</PresentationFormat>
  <Paragraphs>182</Paragraphs>
  <Slides>13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Welcome to Protect America</vt:lpstr>
      <vt:lpstr> Executive Engagement</vt:lpstr>
      <vt:lpstr> Executive Execution</vt:lpstr>
      <vt:lpstr>Training Fundamentals: LIVE Modules – 12p CST</vt:lpstr>
      <vt:lpstr>PA PROFIT PUNCH - $50 RMR AVERAGE</vt:lpstr>
      <vt:lpstr>Revenue &amp; Payment terms</vt:lpstr>
      <vt:lpstr>Protect America Dashboard &amp; Reports</vt:lpstr>
      <vt:lpstr>The SCIENCE OF ACTIVTY</vt:lpstr>
      <vt:lpstr>Training ToolBox</vt:lpstr>
      <vt:lpstr>Marketing Resources</vt:lpstr>
      <vt:lpstr>The Opportunity IS NOW</vt:lpstr>
      <vt:lpstr>The Opportunity IS NOW</vt:lpstr>
    </vt:vector>
  </TitlesOfParts>
  <Company>DSG Consulting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Barnes</dc:creator>
  <cp:lastModifiedBy>Jeff Barnes</cp:lastModifiedBy>
  <cp:revision>260</cp:revision>
  <cp:lastPrinted>2014-03-10T15:42:54Z</cp:lastPrinted>
  <dcterms:created xsi:type="dcterms:W3CDTF">2012-10-10T17:41:36Z</dcterms:created>
  <dcterms:modified xsi:type="dcterms:W3CDTF">2014-03-26T17:23:52Z</dcterms:modified>
</cp:coreProperties>
</file>

<file path=docProps/thumbnail.jpeg>
</file>